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62" r:id="rId4"/>
    <p:sldId id="293" r:id="rId5"/>
    <p:sldId id="294" r:id="rId6"/>
    <p:sldId id="295" r:id="rId7"/>
    <p:sldId id="296" r:id="rId8"/>
    <p:sldId id="299" r:id="rId9"/>
    <p:sldId id="300" r:id="rId10"/>
    <p:sldId id="301" r:id="rId11"/>
    <p:sldId id="302" r:id="rId12"/>
    <p:sldId id="303" r:id="rId13"/>
    <p:sldId id="304" r:id="rId14"/>
    <p:sldId id="305"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63" autoAdjust="0"/>
    <p:restoredTop sz="86085" autoAdjust="0"/>
  </p:normalViewPr>
  <p:slideViewPr>
    <p:cSldViewPr>
      <p:cViewPr varScale="1">
        <p:scale>
          <a:sx n="62" d="100"/>
          <a:sy n="62" d="100"/>
        </p:scale>
        <p:origin x="168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9FE22-13E6-4BA6-B6A7-8C2D551EFFA4}" type="datetimeFigureOut">
              <a:rPr lang="nl-NL" smtClean="0"/>
              <a:t>5-9-2019</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B32C65-5005-4605-8066-6953C27C5E63}" type="slidenum">
              <a:rPr lang="nl-NL" smtClean="0"/>
              <a:t>‹nr.›</a:t>
            </a:fld>
            <a:endParaRPr lang="nl-NL"/>
          </a:p>
        </p:txBody>
      </p:sp>
    </p:spTree>
    <p:extLst>
      <p:ext uri="{BB962C8B-B14F-4D97-AF65-F5344CB8AC3E}">
        <p14:creationId xmlns:p14="http://schemas.microsoft.com/office/powerpoint/2010/main" val="759271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Wie kan kort even vertellen wat aan bod is gekomen en wat de </a:t>
            </a:r>
            <a:r>
              <a:rPr lang="nl-NL" dirty="0" err="1"/>
              <a:t>h.s.v.z</a:t>
            </a:r>
            <a:r>
              <a:rPr lang="nl-NL" dirty="0"/>
              <a:t>. is.</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3</a:t>
            </a:fld>
            <a:endParaRPr lang="nl-NL"/>
          </a:p>
        </p:txBody>
      </p:sp>
    </p:spTree>
    <p:extLst>
      <p:ext uri="{BB962C8B-B14F-4D97-AF65-F5344CB8AC3E}">
        <p14:creationId xmlns:p14="http://schemas.microsoft.com/office/powerpoint/2010/main" val="24022564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Observeren is een onderzoeksmethode waarbij het vooral draait om waarnemen. Dit kan bijvoorbeeld door te kijken, door te luisteren of andere gebeurtenissen waar te nemen. Observatie is geschikt voor het onderzoek naar gedrag, omdat het gedrag kan worden gezien of gehoord. </a:t>
            </a:r>
            <a:endParaRPr lang="nl-NL" dirty="0"/>
          </a:p>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12</a:t>
            </a:fld>
            <a:endParaRPr lang="nl-NL"/>
          </a:p>
        </p:txBody>
      </p:sp>
    </p:spTree>
    <p:extLst>
      <p:ext uri="{BB962C8B-B14F-4D97-AF65-F5344CB8AC3E}">
        <p14:creationId xmlns:p14="http://schemas.microsoft.com/office/powerpoint/2010/main" val="98655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mn-lt"/>
                <a:ea typeface="+mn-ea"/>
                <a:cs typeface="+mn-cs"/>
              </a:rPr>
              <a:t>Wanneer je de mening van mensen wilt weten, kun je er het best naar vragen. Omdat we gevoelens, gedachten of gedrag uit het verleden niet kunnen observeren, is het nodig om mensen te interviewen. Tijdens het interview kun je het best gebruikmaken van open vragen. Wanneer je mensen interviewt, zal niet iedereen willen meewerken. Wanneer je een interview gaat afnemen, moet je denken aan: </a:t>
            </a:r>
          </a:p>
          <a:p>
            <a:r>
              <a:rPr lang="nl-NL" sz="1200" b="0" i="0" u="none" strike="noStrike" kern="1200" baseline="0" dirty="0">
                <a:solidFill>
                  <a:schemeClr val="tx1"/>
                </a:solidFill>
                <a:latin typeface="+mn-lt"/>
                <a:ea typeface="+mn-ea"/>
                <a:cs typeface="+mn-cs"/>
              </a:rPr>
              <a:t> De omgeving waarin het interview wordt afgenomen. Zorg voor rust en genoeg tijd. </a:t>
            </a:r>
          </a:p>
          <a:p>
            <a:r>
              <a:rPr lang="nl-NL" sz="1200" b="0" i="0" u="none" strike="noStrike" kern="1200" baseline="0" dirty="0">
                <a:solidFill>
                  <a:schemeClr val="tx1"/>
                </a:solidFill>
                <a:latin typeface="+mn-lt"/>
                <a:ea typeface="+mn-ea"/>
                <a:cs typeface="+mn-cs"/>
              </a:rPr>
              <a:t> Maak het interview niet te lang. Mensen kunnen zich vaak niet langer dan een half uur concentreren. </a:t>
            </a:r>
          </a:p>
          <a:p>
            <a:r>
              <a:rPr lang="nl-NL" sz="1200" b="0" i="0" u="none" strike="noStrike" kern="1200" baseline="0" dirty="0">
                <a:solidFill>
                  <a:schemeClr val="tx1"/>
                </a:solidFill>
                <a:latin typeface="+mn-lt"/>
                <a:ea typeface="+mn-ea"/>
                <a:cs typeface="+mn-cs"/>
              </a:rPr>
              <a:t> De mogelijkheid om het gesprek op te nemen. Je moet dan wel even om toestemming vragen. Je kunt het gesprek dan achteraf rustig terugluisteren. </a:t>
            </a:r>
          </a:p>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13</a:t>
            </a:fld>
            <a:endParaRPr lang="nl-NL"/>
          </a:p>
        </p:txBody>
      </p:sp>
    </p:spTree>
    <p:extLst>
      <p:ext uri="{BB962C8B-B14F-4D97-AF65-F5344CB8AC3E}">
        <p14:creationId xmlns:p14="http://schemas.microsoft.com/office/powerpoint/2010/main" val="17103712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14</a:t>
            </a:fld>
            <a:endParaRPr lang="nl-NL"/>
          </a:p>
        </p:txBody>
      </p:sp>
    </p:spTree>
    <p:extLst>
      <p:ext uri="{BB962C8B-B14F-4D97-AF65-F5344CB8AC3E}">
        <p14:creationId xmlns:p14="http://schemas.microsoft.com/office/powerpoint/2010/main" val="2998049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Zet tevens een streep onder de belangrijkste thema’s/ onderwerpen</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4</a:t>
            </a:fld>
            <a:endParaRPr lang="nl-NL"/>
          </a:p>
        </p:txBody>
      </p:sp>
    </p:spTree>
    <p:extLst>
      <p:ext uri="{BB962C8B-B14F-4D97-AF65-F5344CB8AC3E}">
        <p14:creationId xmlns:p14="http://schemas.microsoft.com/office/powerpoint/2010/main" val="117697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0" i="1"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5</a:t>
            </a:fld>
            <a:endParaRPr lang="nl-NL"/>
          </a:p>
        </p:txBody>
      </p:sp>
    </p:spTree>
    <p:extLst>
      <p:ext uri="{BB962C8B-B14F-4D97-AF65-F5344CB8AC3E}">
        <p14:creationId xmlns:p14="http://schemas.microsoft.com/office/powerpoint/2010/main" val="30613767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6</a:t>
            </a:fld>
            <a:endParaRPr lang="nl-NL"/>
          </a:p>
        </p:txBody>
      </p:sp>
    </p:spTree>
    <p:extLst>
      <p:ext uri="{BB962C8B-B14F-4D97-AF65-F5344CB8AC3E}">
        <p14:creationId xmlns:p14="http://schemas.microsoft.com/office/powerpoint/2010/main" val="28153019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Filmpje onder de loep</a:t>
            </a:r>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7</a:t>
            </a:fld>
            <a:endParaRPr lang="nl-NL"/>
          </a:p>
        </p:txBody>
      </p:sp>
    </p:spTree>
    <p:extLst>
      <p:ext uri="{BB962C8B-B14F-4D97-AF65-F5344CB8AC3E}">
        <p14:creationId xmlns:p14="http://schemas.microsoft.com/office/powerpoint/2010/main" val="3866678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Bij een vragenlijst wordt aan verschillende personen een lijst met vragen voorgelegd. Deze personen vullen de vragenlijst in zonder de aanwezigheid van de onderzoeker.</a:t>
            </a:r>
          </a:p>
          <a:p>
            <a:r>
              <a:rPr lang="nl-NL" dirty="0"/>
              <a:t>Bijvoorbeeld:</a:t>
            </a:r>
          </a:p>
          <a:p>
            <a:r>
              <a:rPr lang="nl-NL" dirty="0"/>
              <a:t> Wat is uw leeftijd?</a:t>
            </a:r>
          </a:p>
          <a:p>
            <a:r>
              <a:rPr lang="nl-NL" dirty="0"/>
              <a:t> Hoeveel kamers bevat uw woning?</a:t>
            </a:r>
          </a:p>
          <a:p>
            <a:r>
              <a:rPr lang="nl-NL" dirty="0"/>
              <a:t> Op welke partij hebt u vorige maand gestemd?</a:t>
            </a:r>
          </a:p>
          <a:p>
            <a:endParaRPr lang="nl-NL" dirty="0"/>
          </a:p>
          <a:p>
            <a:r>
              <a:rPr lang="nl-NL" dirty="0"/>
              <a:t>Vragenlijsten zijn er in allerlei soorten en maten, zoals schriftelijke enquêtes die via de post worden verzonden, digitale enquêtes en telefonische enquêtes waarbij mensen thuis worden opgebeld etc.</a:t>
            </a:r>
          </a:p>
          <a:p>
            <a:r>
              <a:rPr lang="nl-NL" dirty="0"/>
              <a:t>Een goed opgezette vragenlijst/enquête kan betrouwbare, waardevolle informatie opleveren. Veel vragenlijsten zijn echter slecht ontworpen en leveren daardoor misleidende of waardeloze informatie.</a:t>
            </a:r>
          </a:p>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8</a:t>
            </a:fld>
            <a:endParaRPr lang="nl-NL"/>
          </a:p>
        </p:txBody>
      </p:sp>
    </p:spTree>
    <p:extLst>
      <p:ext uri="{BB962C8B-B14F-4D97-AF65-F5344CB8AC3E}">
        <p14:creationId xmlns:p14="http://schemas.microsoft.com/office/powerpoint/2010/main" val="2757247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9</a:t>
            </a:fld>
            <a:endParaRPr lang="nl-NL"/>
          </a:p>
        </p:txBody>
      </p:sp>
    </p:spTree>
    <p:extLst>
      <p:ext uri="{BB962C8B-B14F-4D97-AF65-F5344CB8AC3E}">
        <p14:creationId xmlns:p14="http://schemas.microsoft.com/office/powerpoint/2010/main" val="1465143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10</a:t>
            </a:fld>
            <a:endParaRPr lang="nl-NL"/>
          </a:p>
        </p:txBody>
      </p:sp>
    </p:spTree>
    <p:extLst>
      <p:ext uri="{BB962C8B-B14F-4D97-AF65-F5344CB8AC3E}">
        <p14:creationId xmlns:p14="http://schemas.microsoft.com/office/powerpoint/2010/main" val="2089169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0B32C65-5005-4605-8066-6953C27C5E63}" type="slidenum">
              <a:rPr lang="nl-NL" smtClean="0"/>
              <a:t>11</a:t>
            </a:fld>
            <a:endParaRPr lang="nl-NL"/>
          </a:p>
        </p:txBody>
      </p:sp>
    </p:spTree>
    <p:extLst>
      <p:ext uri="{BB962C8B-B14F-4D97-AF65-F5344CB8AC3E}">
        <p14:creationId xmlns:p14="http://schemas.microsoft.com/office/powerpoint/2010/main" val="1798327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5-9-2019</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5-9-2019</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5-9-2019</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5-9-2019</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5-9-2019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ogle.nl/url?sa=i&amp;rct=j&amp;q=&amp;esrc=s&amp;source=images&amp;cd=&amp;ved=2ahUKEwje46un5LnkAhXB_KQKHV-yDrMQjRx6BAgBEAQ&amp;url=http%3A%2F%2Fwww.shopotticatre.it%2Fen-us%2Fwork-in-progress-465%2F&amp;psig=AOvVaw1D1vhDJBVr81cuzwghqjhA&amp;ust=156777638137038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youtu.be/Jgl03OkPjo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
        <p:nvSpPr>
          <p:cNvPr id="4" name="Tekstvak 3"/>
          <p:cNvSpPr txBox="1"/>
          <p:nvPr/>
        </p:nvSpPr>
        <p:spPr>
          <a:xfrm>
            <a:off x="1043608" y="1412776"/>
            <a:ext cx="5328592" cy="2862322"/>
          </a:xfrm>
          <a:prstGeom prst="rect">
            <a:avLst/>
          </a:prstGeom>
          <a:noFill/>
        </p:spPr>
        <p:txBody>
          <a:bodyPr wrap="square" rtlCol="0">
            <a:spAutoFit/>
          </a:bodyPr>
          <a:lstStyle/>
          <a:p>
            <a:pPr algn="ctr"/>
            <a:r>
              <a:rPr lang="nl-NL" sz="4000" u="sng" dirty="0">
                <a:latin typeface="Arial" pitchFamily="34" charset="0"/>
                <a:cs typeface="Arial" pitchFamily="34" charset="0"/>
              </a:rPr>
              <a:t>Welkom!</a:t>
            </a:r>
          </a:p>
          <a:p>
            <a:pPr algn="ctr"/>
            <a:endParaRPr lang="nl-NL" sz="2800" u="sng" dirty="0">
              <a:latin typeface="Arial" pitchFamily="34" charset="0"/>
              <a:cs typeface="Arial" pitchFamily="34" charset="0"/>
            </a:endParaRPr>
          </a:p>
          <a:p>
            <a:pPr algn="ctr"/>
            <a:r>
              <a:rPr lang="nl-NL" sz="2800" u="sng" dirty="0">
                <a:latin typeface="Arial" pitchFamily="34" charset="0"/>
                <a:cs typeface="Arial" pitchFamily="34" charset="0"/>
              </a:rPr>
              <a:t>Periode 1, lesweek 3</a:t>
            </a:r>
          </a:p>
          <a:p>
            <a:pPr algn="ctr"/>
            <a:endParaRPr lang="nl-NL" sz="2800" u="sng" dirty="0">
              <a:latin typeface="Arial" pitchFamily="34" charset="0"/>
              <a:cs typeface="Arial" pitchFamily="34" charset="0"/>
            </a:endParaRPr>
          </a:p>
          <a:p>
            <a:pPr algn="ctr"/>
            <a:r>
              <a:rPr lang="nl-NL" sz="2800" u="sng" dirty="0" err="1">
                <a:latin typeface="Arial" pitchFamily="34" charset="0"/>
                <a:cs typeface="Arial" pitchFamily="34" charset="0"/>
              </a:rPr>
              <a:t>Onderzoeksvaardigheden</a:t>
            </a:r>
            <a:endParaRPr lang="nl-NL" sz="2800" u="sng" dirty="0">
              <a:latin typeface="Arial" pitchFamily="34" charset="0"/>
              <a:cs typeface="Arial" pitchFamily="34" charset="0"/>
            </a:endParaRPr>
          </a:p>
          <a:p>
            <a:pPr algn="ctr"/>
            <a:endParaRPr lang="nl-NL" sz="2800" dirty="0">
              <a:latin typeface="Arial" pitchFamily="34" charset="0"/>
              <a:cs typeface="Arial" pitchFamily="34" charset="0"/>
            </a:endParaRPr>
          </a:p>
        </p:txBody>
      </p:sp>
    </p:spTree>
    <p:extLst>
      <p:ext uri="{BB962C8B-B14F-4D97-AF65-F5344CB8AC3E}">
        <p14:creationId xmlns:p14="http://schemas.microsoft.com/office/powerpoint/2010/main" val="4240300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Uitvoeren van de vragenlijst</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fontScale="92500" lnSpcReduction="10000"/>
          </a:bodyPr>
          <a:lstStyle/>
          <a:p>
            <a:r>
              <a:rPr lang="nl-NL" sz="2400" dirty="0"/>
              <a:t>1. Bepaal wat de doelgroep van de enquête is.</a:t>
            </a:r>
          </a:p>
          <a:p>
            <a:r>
              <a:rPr lang="nl-NL" sz="2400" dirty="0"/>
              <a:t>2. Definieer de doelgroep, dus de populatie die je wilt onderzoeken.</a:t>
            </a:r>
          </a:p>
          <a:p>
            <a:r>
              <a:rPr lang="nl-NL" sz="2400" dirty="0"/>
              <a:t>3. Kies het type enquête en wanneer en over welke periode hij gehouden wordt.</a:t>
            </a:r>
          </a:p>
          <a:p>
            <a:r>
              <a:rPr lang="nl-NL" sz="2400" dirty="0"/>
              <a:t>4. Stel eerlijke en duidelijke uitleg op over het doel van de enquête.</a:t>
            </a:r>
          </a:p>
          <a:p>
            <a:r>
              <a:rPr lang="nl-NL" sz="2400" dirty="0"/>
              <a:t>5. Formuleer de vragen.</a:t>
            </a:r>
          </a:p>
          <a:p>
            <a:r>
              <a:rPr lang="nl-NL" sz="2400" dirty="0"/>
              <a:t>6. Neem een steekproef uit de populatie.</a:t>
            </a:r>
          </a:p>
          <a:p>
            <a:r>
              <a:rPr lang="nl-NL" sz="2400" dirty="0"/>
              <a:t>7. Voer de enquête uit.</a:t>
            </a:r>
          </a:p>
          <a:p>
            <a:r>
              <a:rPr lang="nl-NL" sz="2400" dirty="0"/>
              <a:t>8. Zorg voor een follow-up (zorg voor een goede respons).</a:t>
            </a:r>
          </a:p>
          <a:p>
            <a:r>
              <a:rPr lang="nl-NL" sz="2400" dirty="0"/>
              <a:t>9. Verwerk en analyseer de gegevens.</a:t>
            </a:r>
          </a:p>
          <a:p>
            <a:r>
              <a:rPr lang="nl-NL" sz="2400" dirty="0"/>
              <a:t>10. Trek conclusies.</a:t>
            </a:r>
          </a:p>
          <a:p>
            <a:endParaRPr lang="nl-NL" sz="2400" dirty="0"/>
          </a:p>
        </p:txBody>
      </p:sp>
    </p:spTree>
    <p:extLst>
      <p:ext uri="{BB962C8B-B14F-4D97-AF65-F5344CB8AC3E}">
        <p14:creationId xmlns:p14="http://schemas.microsoft.com/office/powerpoint/2010/main" val="1794007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Aandachtspunten enquête</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fontScale="92500" lnSpcReduction="10000"/>
          </a:bodyPr>
          <a:lstStyle/>
          <a:p>
            <a:r>
              <a:rPr lang="nl-NL" sz="2400" dirty="0"/>
              <a:t>1. Bepaal wat de doelgroep van de enquête is.</a:t>
            </a:r>
          </a:p>
          <a:p>
            <a:r>
              <a:rPr lang="nl-NL" sz="2400" dirty="0"/>
              <a:t>2. Definieer de doelgroep, dus de populatie die je wilt onderzoeken.</a:t>
            </a:r>
          </a:p>
          <a:p>
            <a:r>
              <a:rPr lang="nl-NL" sz="2400" dirty="0"/>
              <a:t>3. Kies het type enquête en wanneer en over welke periode hij gehouden wordt.</a:t>
            </a:r>
          </a:p>
          <a:p>
            <a:r>
              <a:rPr lang="nl-NL" sz="2400" dirty="0"/>
              <a:t>4. Stel eerlijke en duidelijke uitleg op over het doel van de enquête.</a:t>
            </a:r>
          </a:p>
          <a:p>
            <a:r>
              <a:rPr lang="nl-NL" sz="2400" dirty="0"/>
              <a:t>5. Formuleer de vragen.</a:t>
            </a:r>
          </a:p>
          <a:p>
            <a:r>
              <a:rPr lang="nl-NL" sz="2400" dirty="0"/>
              <a:t>6. Neem een steekproef uit de populatie.</a:t>
            </a:r>
          </a:p>
          <a:p>
            <a:r>
              <a:rPr lang="nl-NL" sz="2400" dirty="0"/>
              <a:t>7. Voer de enquête uit.</a:t>
            </a:r>
          </a:p>
          <a:p>
            <a:r>
              <a:rPr lang="nl-NL" sz="2400" dirty="0"/>
              <a:t>8. Zorg voor een follow-up (zorg voor een goede respons).</a:t>
            </a:r>
          </a:p>
          <a:p>
            <a:r>
              <a:rPr lang="nl-NL" sz="2400" dirty="0"/>
              <a:t>9. Verwerk en analyseer de gegevens.</a:t>
            </a:r>
          </a:p>
          <a:p>
            <a:r>
              <a:rPr lang="nl-NL" sz="2400" dirty="0"/>
              <a:t>10. Trek conclusies.</a:t>
            </a:r>
          </a:p>
          <a:p>
            <a:endParaRPr lang="nl-NL" sz="2400" dirty="0"/>
          </a:p>
        </p:txBody>
      </p:sp>
    </p:spTree>
    <p:extLst>
      <p:ext uri="{BB962C8B-B14F-4D97-AF65-F5344CB8AC3E}">
        <p14:creationId xmlns:p14="http://schemas.microsoft.com/office/powerpoint/2010/main" val="4187039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Observeren</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a:bodyPr>
          <a:lstStyle/>
          <a:p>
            <a:r>
              <a:rPr lang="nl-NL" sz="2400" dirty="0"/>
              <a:t>Draait om waarnemen</a:t>
            </a:r>
          </a:p>
          <a:p>
            <a:r>
              <a:rPr lang="nl-NL" sz="2400" dirty="0"/>
              <a:t>Kijken en/of luisteren</a:t>
            </a:r>
          </a:p>
          <a:p>
            <a:r>
              <a:rPr lang="nl-NL" sz="2400" dirty="0"/>
              <a:t>Vooral geschikt voor gedrag</a:t>
            </a:r>
          </a:p>
          <a:p>
            <a:r>
              <a:rPr lang="nl-NL" sz="2400" dirty="0"/>
              <a:t>Gebeurd veel met dieren, maar kan ook met mensen: bijvoorbeeld bij kleuters</a:t>
            </a:r>
          </a:p>
          <a:p>
            <a:endParaRPr lang="nl-NL" sz="2400" dirty="0"/>
          </a:p>
        </p:txBody>
      </p:sp>
      <p:pic>
        <p:nvPicPr>
          <p:cNvPr id="4" name="Afbeelding 3">
            <a:extLst>
              <a:ext uri="{FF2B5EF4-FFF2-40B4-BE49-F238E27FC236}">
                <a16:creationId xmlns:a16="http://schemas.microsoft.com/office/drawing/2014/main" id="{7B927756-78B8-4484-A5B0-C352EBA4F7D0}"/>
              </a:ext>
            </a:extLst>
          </p:cNvPr>
          <p:cNvPicPr>
            <a:picLocks noChangeAspect="1"/>
          </p:cNvPicPr>
          <p:nvPr/>
        </p:nvPicPr>
        <p:blipFill>
          <a:blip r:embed="rId3"/>
          <a:stretch>
            <a:fillRect/>
          </a:stretch>
        </p:blipFill>
        <p:spPr>
          <a:xfrm>
            <a:off x="4211960" y="3521366"/>
            <a:ext cx="3810000" cy="2543175"/>
          </a:xfrm>
          <a:prstGeom prst="rect">
            <a:avLst/>
          </a:prstGeom>
        </p:spPr>
      </p:pic>
    </p:spTree>
    <p:extLst>
      <p:ext uri="{BB962C8B-B14F-4D97-AF65-F5344CB8AC3E}">
        <p14:creationId xmlns:p14="http://schemas.microsoft.com/office/powerpoint/2010/main" val="307455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Interview</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a:bodyPr>
          <a:lstStyle/>
          <a:p>
            <a:r>
              <a:rPr lang="nl-NL" dirty="0"/>
              <a:t>Vragen naar gedachten of gevoelens </a:t>
            </a:r>
          </a:p>
          <a:p>
            <a:r>
              <a:rPr lang="nl-NL" dirty="0"/>
              <a:t>Vragen naar gedrag uit het verleden </a:t>
            </a:r>
          </a:p>
          <a:p>
            <a:r>
              <a:rPr lang="nl-NL" dirty="0"/>
              <a:t>Open en gesloten vragen </a:t>
            </a:r>
          </a:p>
          <a:p>
            <a:r>
              <a:rPr lang="nl-NL" dirty="0"/>
              <a:t>Denk bij het interviewen aan:</a:t>
            </a:r>
          </a:p>
          <a:p>
            <a:pPr lvl="1"/>
            <a:r>
              <a:rPr lang="nl-NL" dirty="0"/>
              <a:t>Omgeving, rust en genoeg tijd</a:t>
            </a:r>
          </a:p>
          <a:p>
            <a:pPr lvl="1"/>
            <a:r>
              <a:rPr lang="nl-NL" dirty="0"/>
              <a:t>Niet te lang maken</a:t>
            </a:r>
          </a:p>
          <a:p>
            <a:pPr lvl="1"/>
            <a:r>
              <a:rPr lang="nl-NL" dirty="0"/>
              <a:t>Mogelijkheden om het gesprek op te nemen </a:t>
            </a:r>
          </a:p>
          <a:p>
            <a:pPr lvl="1"/>
            <a:r>
              <a:rPr lang="nl-NL" dirty="0"/>
              <a:t>Toestemming vragen om op te nemen</a:t>
            </a:r>
          </a:p>
          <a:p>
            <a:endParaRPr lang="nl-NL" sz="2400" dirty="0"/>
          </a:p>
        </p:txBody>
      </p:sp>
    </p:spTree>
    <p:extLst>
      <p:ext uri="{BB962C8B-B14F-4D97-AF65-F5344CB8AC3E}">
        <p14:creationId xmlns:p14="http://schemas.microsoft.com/office/powerpoint/2010/main" val="4282898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Aan de slag!</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1979712" y="1055873"/>
            <a:ext cx="6635080" cy="4929411"/>
          </a:xfrm>
        </p:spPr>
        <p:txBody>
          <a:bodyPr>
            <a:normAutofit/>
          </a:bodyPr>
          <a:lstStyle/>
          <a:p>
            <a:r>
              <a:rPr lang="nl-NL" dirty="0"/>
              <a:t>Bedenk welke methode bij jullie onderzoeksvraag past.</a:t>
            </a:r>
          </a:p>
          <a:p>
            <a:r>
              <a:rPr lang="nl-NL" dirty="0"/>
              <a:t>Denk na in hoeverre de deelvragen beantwoord kunnen worden met een methode. Zorg dat je het kan beargumenteren. </a:t>
            </a:r>
          </a:p>
          <a:p>
            <a:r>
              <a:rPr lang="nl-NL" dirty="0"/>
              <a:t>Om 15:30 uur vertel je centraal welke methode jullie van plan zijn te gaan gebruiken. Motiveer waarom. </a:t>
            </a:r>
          </a:p>
          <a:p>
            <a:endParaRPr lang="nl-NL" dirty="0"/>
          </a:p>
          <a:p>
            <a:endParaRPr lang="nl-NL" sz="2400" dirty="0"/>
          </a:p>
        </p:txBody>
      </p:sp>
    </p:spTree>
    <p:extLst>
      <p:ext uri="{BB962C8B-B14F-4D97-AF65-F5344CB8AC3E}">
        <p14:creationId xmlns:p14="http://schemas.microsoft.com/office/powerpoint/2010/main" val="2625245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dirty="0"/>
              <a:t>Programma</a:t>
            </a:r>
          </a:p>
        </p:txBody>
      </p:sp>
      <p:sp>
        <p:nvSpPr>
          <p:cNvPr id="3" name="Tijdelijke aanduiding voor inhoud 2"/>
          <p:cNvSpPr>
            <a:spLocks noGrp="1"/>
          </p:cNvSpPr>
          <p:nvPr>
            <p:ph idx="1"/>
          </p:nvPr>
        </p:nvSpPr>
        <p:spPr/>
        <p:txBody>
          <a:bodyPr/>
          <a:lstStyle/>
          <a:p>
            <a:r>
              <a:rPr lang="nl-NL" dirty="0"/>
              <a:t>Uitleg onderzoek</a:t>
            </a:r>
          </a:p>
          <a:p>
            <a:r>
              <a:rPr lang="nl-NL" dirty="0"/>
              <a:t>Op zoek naar geschikte methodes voor jullie vraag</a:t>
            </a:r>
          </a:p>
          <a:p>
            <a:endParaRPr lang="nl-NL" dirty="0"/>
          </a:p>
          <a:p>
            <a:endParaRPr lang="nl-NL" dirty="0"/>
          </a:p>
        </p:txBody>
      </p:sp>
    </p:spTree>
    <p:extLst>
      <p:ext uri="{BB962C8B-B14F-4D97-AF65-F5344CB8AC3E}">
        <p14:creationId xmlns:p14="http://schemas.microsoft.com/office/powerpoint/2010/main" val="190024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39F324-2E72-43F2-8F44-162E78D5F5C8}"/>
              </a:ext>
            </a:extLst>
          </p:cNvPr>
          <p:cNvSpPr>
            <a:spLocks noGrp="1"/>
          </p:cNvSpPr>
          <p:nvPr>
            <p:ph type="title"/>
          </p:nvPr>
        </p:nvSpPr>
        <p:spPr>
          <a:xfrm>
            <a:off x="1861356" y="404664"/>
            <a:ext cx="6645424" cy="648072"/>
          </a:xfrm>
        </p:spPr>
        <p:txBody>
          <a:bodyPr/>
          <a:lstStyle/>
          <a:p>
            <a:pPr algn="l"/>
            <a:r>
              <a:rPr lang="nl-NL" dirty="0"/>
              <a:t>Leerdoel</a:t>
            </a:r>
            <a:endParaRPr lang="nl-NL" sz="2000" dirty="0">
              <a:solidFill>
                <a:schemeClr val="accent6"/>
              </a:solidFill>
            </a:endParaRPr>
          </a:p>
        </p:txBody>
      </p:sp>
      <p:sp>
        <p:nvSpPr>
          <p:cNvPr id="3" name="Tekstvak 2">
            <a:extLst>
              <a:ext uri="{FF2B5EF4-FFF2-40B4-BE49-F238E27FC236}">
                <a16:creationId xmlns:a16="http://schemas.microsoft.com/office/drawing/2014/main" id="{59002337-372A-4EE8-A32F-0266B60B44E5}"/>
              </a:ext>
            </a:extLst>
          </p:cNvPr>
          <p:cNvSpPr txBox="1"/>
          <p:nvPr/>
        </p:nvSpPr>
        <p:spPr>
          <a:xfrm>
            <a:off x="1403648" y="1628800"/>
            <a:ext cx="7560840" cy="2954655"/>
          </a:xfrm>
          <a:prstGeom prst="rect">
            <a:avLst/>
          </a:prstGeom>
          <a:noFill/>
        </p:spPr>
        <p:txBody>
          <a:bodyPr wrap="square" rtlCol="0">
            <a:spAutoFit/>
          </a:bodyPr>
          <a:lstStyle/>
          <a:p>
            <a:pPr marL="285750" indent="-285750">
              <a:buFont typeface="Arial" panose="020B0604020202020204" pitchFamily="34" charset="0"/>
              <a:buChar char="•"/>
            </a:pPr>
            <a:r>
              <a:rPr lang="nl-NL" sz="2800" dirty="0">
                <a:latin typeface="Arial" panose="020B0604020202020204" pitchFamily="34" charset="0"/>
                <a:cs typeface="Arial" panose="020B0604020202020204" pitchFamily="34" charset="0"/>
              </a:rPr>
              <a:t>Aan het einde van deze les kun je/weet je/heb je:</a:t>
            </a:r>
          </a:p>
          <a:p>
            <a:endParaRPr lang="nl-NL" sz="2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NL" sz="2800" dirty="0">
                <a:latin typeface="Arial" panose="020B0604020202020204" pitchFamily="34" charset="0"/>
                <a:cs typeface="Arial" panose="020B0604020202020204" pitchFamily="34" charset="0"/>
              </a:rPr>
              <a:t>Kennismaken met onderzoeksmethodes</a:t>
            </a:r>
          </a:p>
          <a:p>
            <a:pPr marL="285750" indent="-285750">
              <a:buFont typeface="Arial" panose="020B0604020202020204" pitchFamily="34" charset="0"/>
              <a:buChar char="•"/>
            </a:pPr>
            <a:r>
              <a:rPr lang="nl-NL" sz="2800" dirty="0">
                <a:latin typeface="Arial" panose="020B0604020202020204" pitchFamily="34" charset="0"/>
                <a:cs typeface="Arial" panose="020B0604020202020204" pitchFamily="34" charset="0"/>
              </a:rPr>
              <a:t>Voorbeelden geven onderzoeksmethodes</a:t>
            </a:r>
          </a:p>
          <a:p>
            <a:pPr marL="285750" indent="-285750">
              <a:buFont typeface="Arial" panose="020B0604020202020204" pitchFamily="34" charset="0"/>
              <a:buChar char="•"/>
            </a:pPr>
            <a:r>
              <a:rPr lang="nl-NL" sz="2800" dirty="0">
                <a:latin typeface="Arial" panose="020B0604020202020204" pitchFamily="34" charset="0"/>
                <a:cs typeface="Arial" panose="020B0604020202020204" pitchFamily="34" charset="0"/>
              </a:rPr>
              <a:t>Geschikte methode kiezen</a:t>
            </a:r>
          </a:p>
          <a:p>
            <a:endParaRPr lang="nl-NL" dirty="0"/>
          </a:p>
        </p:txBody>
      </p:sp>
    </p:spTree>
    <p:extLst>
      <p:ext uri="{BB962C8B-B14F-4D97-AF65-F5344CB8AC3E}">
        <p14:creationId xmlns:p14="http://schemas.microsoft.com/office/powerpoint/2010/main" val="98948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A27CA-ABCE-4890-BDBB-49AD83A33F79}"/>
              </a:ext>
            </a:extLst>
          </p:cNvPr>
          <p:cNvSpPr>
            <a:spLocks noGrp="1"/>
          </p:cNvSpPr>
          <p:nvPr>
            <p:ph type="title"/>
          </p:nvPr>
        </p:nvSpPr>
        <p:spPr>
          <a:xfrm>
            <a:off x="1763688" y="692696"/>
            <a:ext cx="6645424" cy="648072"/>
          </a:xfrm>
        </p:spPr>
        <p:txBody>
          <a:bodyPr/>
          <a:lstStyle/>
          <a:p>
            <a:pPr algn="l"/>
            <a:r>
              <a:rPr lang="nl-NL" dirty="0"/>
              <a:t>Status van jullie groepje?</a:t>
            </a:r>
          </a:p>
        </p:txBody>
      </p:sp>
      <p:pic>
        <p:nvPicPr>
          <p:cNvPr id="1026" name="Picture 2" descr="Afbeeldingsresultaat voor work in progress">
            <a:hlinkClick r:id="rId3"/>
            <a:extLst>
              <a:ext uri="{FF2B5EF4-FFF2-40B4-BE49-F238E27FC236}">
                <a16:creationId xmlns:a16="http://schemas.microsoft.com/office/drawing/2014/main" id="{535224FA-9960-4CF7-8F28-0938B1A395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5378" y="1988840"/>
            <a:ext cx="6300053" cy="37044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384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28133D-63F3-4493-99DF-62508C6B913C}"/>
              </a:ext>
            </a:extLst>
          </p:cNvPr>
          <p:cNvSpPr>
            <a:spLocks noGrp="1"/>
          </p:cNvSpPr>
          <p:nvPr>
            <p:ph type="title"/>
          </p:nvPr>
        </p:nvSpPr>
        <p:spPr/>
        <p:txBody>
          <a:bodyPr/>
          <a:lstStyle/>
          <a:p>
            <a:pPr algn="l"/>
            <a:r>
              <a:rPr lang="nl-NL" dirty="0"/>
              <a:t>Onderzoek</a:t>
            </a:r>
          </a:p>
        </p:txBody>
      </p:sp>
      <p:sp>
        <p:nvSpPr>
          <p:cNvPr id="3" name="Tijdelijke aanduiding voor inhoud 2">
            <a:extLst>
              <a:ext uri="{FF2B5EF4-FFF2-40B4-BE49-F238E27FC236}">
                <a16:creationId xmlns:a16="http://schemas.microsoft.com/office/drawing/2014/main" id="{E9AB161F-A546-4682-BAF2-6DE7EF8CEDDE}"/>
              </a:ext>
            </a:extLst>
          </p:cNvPr>
          <p:cNvSpPr>
            <a:spLocks noGrp="1"/>
          </p:cNvSpPr>
          <p:nvPr>
            <p:ph idx="1"/>
          </p:nvPr>
        </p:nvSpPr>
        <p:spPr>
          <a:xfrm>
            <a:off x="827584" y="1589301"/>
            <a:ext cx="8136904" cy="4929411"/>
          </a:xfrm>
        </p:spPr>
        <p:txBody>
          <a:bodyPr/>
          <a:lstStyle/>
          <a:p>
            <a:r>
              <a:rPr lang="nl-NL" dirty="0"/>
              <a:t>Schrijf op: waar denk je aan bij onderzoek?</a:t>
            </a:r>
          </a:p>
        </p:txBody>
      </p:sp>
    </p:spTree>
    <p:extLst>
      <p:ext uri="{BB962C8B-B14F-4D97-AF65-F5344CB8AC3E}">
        <p14:creationId xmlns:p14="http://schemas.microsoft.com/office/powerpoint/2010/main" val="4249354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Wat is onderzoek?</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p:txBody>
          <a:bodyPr>
            <a:normAutofit fontScale="92500" lnSpcReduction="10000"/>
          </a:bodyPr>
          <a:lstStyle/>
          <a:p>
            <a:r>
              <a:rPr lang="nl-NL" b="1" dirty="0"/>
              <a:t>Onderzoek</a:t>
            </a:r>
            <a:r>
              <a:rPr lang="nl-NL" dirty="0"/>
              <a:t> is het verzamelen van (nieuwe) informatie om de kennis te vergroten, om de probleemhebber een advies te kunnen geven hoe zijn probleem is op te lossen</a:t>
            </a:r>
          </a:p>
          <a:p>
            <a:endParaRPr lang="nl-NL" dirty="0"/>
          </a:p>
          <a:p>
            <a:r>
              <a:rPr lang="nl-NL" dirty="0"/>
              <a:t>Hoe ga je dan te werk?</a:t>
            </a:r>
          </a:p>
          <a:p>
            <a:pPr marL="0" indent="0">
              <a:buNone/>
            </a:pPr>
            <a:r>
              <a:rPr lang="nl-NL" i="1" dirty="0"/>
              <a:t>Gestructureerd, systematisch, nauwkeurig en je gaat bewijzen dat iets zo is zonder er zelf wat van te vinden…tenzij…je dit kunt onderbouwen met deskresearch of fieldresearch</a:t>
            </a:r>
          </a:p>
          <a:p>
            <a:pPr marL="0" indent="0">
              <a:buNone/>
            </a:pPr>
            <a:endParaRPr lang="nl-NL" dirty="0"/>
          </a:p>
        </p:txBody>
      </p:sp>
    </p:spTree>
    <p:extLst>
      <p:ext uri="{BB962C8B-B14F-4D97-AF65-F5344CB8AC3E}">
        <p14:creationId xmlns:p14="http://schemas.microsoft.com/office/powerpoint/2010/main" val="2590141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7CD77D-FF63-448E-9954-03B3E4265755}"/>
              </a:ext>
            </a:extLst>
          </p:cNvPr>
          <p:cNvSpPr>
            <a:spLocks noGrp="1"/>
          </p:cNvSpPr>
          <p:nvPr>
            <p:ph type="title"/>
          </p:nvPr>
        </p:nvSpPr>
        <p:spPr>
          <a:xfrm>
            <a:off x="2267744" y="407801"/>
            <a:ext cx="6645424" cy="648072"/>
          </a:xfrm>
        </p:spPr>
        <p:txBody>
          <a:bodyPr/>
          <a:lstStyle/>
          <a:p>
            <a:pPr algn="l"/>
            <a:r>
              <a:rPr lang="nl-NL" dirty="0"/>
              <a:t>Onderzoeksmethoden</a:t>
            </a:r>
          </a:p>
        </p:txBody>
      </p:sp>
      <p:sp>
        <p:nvSpPr>
          <p:cNvPr id="3" name="Tijdelijke aanduiding voor inhoud 2">
            <a:extLst>
              <a:ext uri="{FF2B5EF4-FFF2-40B4-BE49-F238E27FC236}">
                <a16:creationId xmlns:a16="http://schemas.microsoft.com/office/drawing/2014/main" id="{0D1DA247-61FE-4351-BAB5-88D501725BD1}"/>
              </a:ext>
            </a:extLst>
          </p:cNvPr>
          <p:cNvSpPr>
            <a:spLocks noGrp="1"/>
          </p:cNvSpPr>
          <p:nvPr>
            <p:ph idx="1"/>
          </p:nvPr>
        </p:nvSpPr>
        <p:spPr/>
        <p:txBody>
          <a:bodyPr>
            <a:normAutofit lnSpcReduction="10000"/>
          </a:bodyPr>
          <a:lstStyle/>
          <a:p>
            <a:r>
              <a:rPr lang="nl-NL" dirty="0"/>
              <a:t>Kwalitatieve onderzoeksmethoden (onderzoek met behulp van niet-cijfermatige gegevens) bijvoorbeeld:</a:t>
            </a:r>
          </a:p>
          <a:p>
            <a:pPr lvl="1"/>
            <a:r>
              <a:rPr lang="nl-NL" dirty="0"/>
              <a:t>Groepsdiscussie</a:t>
            </a:r>
          </a:p>
          <a:p>
            <a:pPr lvl="1"/>
            <a:r>
              <a:rPr lang="nl-NL" dirty="0"/>
              <a:t>Interview</a:t>
            </a:r>
          </a:p>
          <a:p>
            <a:pPr marL="457200" lvl="1" indent="0">
              <a:buNone/>
            </a:pPr>
            <a:endParaRPr lang="nl-NL" dirty="0"/>
          </a:p>
          <a:p>
            <a:r>
              <a:rPr lang="nl-NL" dirty="0"/>
              <a:t>Kwantitatieve onderzoeksmethoden (onderzoek met behulp van cijfermatige gegevens bijvoorbeeld:</a:t>
            </a:r>
          </a:p>
          <a:p>
            <a:pPr lvl="1"/>
            <a:r>
              <a:rPr lang="nl-NL" dirty="0"/>
              <a:t>Enquête</a:t>
            </a:r>
          </a:p>
          <a:p>
            <a:pPr lvl="1"/>
            <a:r>
              <a:rPr lang="nl-NL" dirty="0"/>
              <a:t>Observatie </a:t>
            </a:r>
          </a:p>
          <a:p>
            <a:pPr marL="0" indent="0">
              <a:buNone/>
            </a:pPr>
            <a:endParaRPr lang="nl-NL" i="1" dirty="0"/>
          </a:p>
        </p:txBody>
      </p:sp>
      <p:pic>
        <p:nvPicPr>
          <p:cNvPr id="6" name="Afbeelding 5">
            <a:hlinkClick r:id="rId3"/>
            <a:extLst>
              <a:ext uri="{FF2B5EF4-FFF2-40B4-BE49-F238E27FC236}">
                <a16:creationId xmlns:a16="http://schemas.microsoft.com/office/drawing/2014/main" id="{88F3BD2E-64FE-4CF7-B600-8AE7AB5AECA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7178" y="5013176"/>
            <a:ext cx="2076822" cy="2076822"/>
          </a:xfrm>
          <a:prstGeom prst="rect">
            <a:avLst/>
          </a:prstGeom>
        </p:spPr>
      </p:pic>
    </p:spTree>
    <p:extLst>
      <p:ext uri="{BB962C8B-B14F-4D97-AF65-F5344CB8AC3E}">
        <p14:creationId xmlns:p14="http://schemas.microsoft.com/office/powerpoint/2010/main" val="1122741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Enquête</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p:txBody>
          <a:bodyPr>
            <a:normAutofit fontScale="92500" lnSpcReduction="10000"/>
          </a:bodyPr>
          <a:lstStyle/>
          <a:p>
            <a:r>
              <a:rPr lang="nl-NL" dirty="0"/>
              <a:t>Vragen stellen kan op verschillende manieren</a:t>
            </a:r>
          </a:p>
          <a:p>
            <a:pPr lvl="1"/>
            <a:r>
              <a:rPr lang="nl-NL" dirty="0"/>
              <a:t>Enquêtes (papier of digitaal), telefonisch etc.  </a:t>
            </a:r>
          </a:p>
          <a:p>
            <a:r>
              <a:rPr lang="nl-NL" dirty="0"/>
              <a:t>Antwoorden op vragen zorgen voor gegevens waarmee gewerkt kan worden</a:t>
            </a:r>
          </a:p>
          <a:p>
            <a:r>
              <a:rPr lang="nl-NL" dirty="0"/>
              <a:t>De kwaliteit van de vragenlijst is heel belangrijk</a:t>
            </a:r>
          </a:p>
          <a:p>
            <a:r>
              <a:rPr lang="nl-NL" dirty="0"/>
              <a:t>De vragen bepalen het soort gegevens dat je krijgt </a:t>
            </a:r>
          </a:p>
          <a:p>
            <a:pPr marL="0" indent="0">
              <a:buNone/>
            </a:pPr>
            <a:endParaRPr lang="nl-NL" dirty="0"/>
          </a:p>
          <a:p>
            <a:pPr marL="0" indent="0">
              <a:buNone/>
            </a:pPr>
            <a:r>
              <a:rPr lang="nl-NL" dirty="0"/>
              <a:t>Bijv. Wat vond je leuk aan de excursie’</a:t>
            </a:r>
          </a:p>
          <a:p>
            <a:pPr marL="0" indent="0">
              <a:buNone/>
            </a:pPr>
            <a:r>
              <a:rPr lang="nl-NL" dirty="0"/>
              <a:t>Of ‘wat vond je van de excursie’</a:t>
            </a:r>
          </a:p>
          <a:p>
            <a:pPr marL="0" indent="0">
              <a:buNone/>
            </a:pPr>
            <a:endParaRPr lang="nl-NL" dirty="0"/>
          </a:p>
        </p:txBody>
      </p:sp>
    </p:spTree>
    <p:extLst>
      <p:ext uri="{BB962C8B-B14F-4D97-AF65-F5344CB8AC3E}">
        <p14:creationId xmlns:p14="http://schemas.microsoft.com/office/powerpoint/2010/main" val="1157657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B769DB-649D-48A4-ACFE-B3C8E005F332}"/>
              </a:ext>
            </a:extLst>
          </p:cNvPr>
          <p:cNvSpPr>
            <a:spLocks noGrp="1"/>
          </p:cNvSpPr>
          <p:nvPr>
            <p:ph type="title"/>
          </p:nvPr>
        </p:nvSpPr>
        <p:spPr>
          <a:xfrm>
            <a:off x="2195736" y="407801"/>
            <a:ext cx="6645424" cy="648072"/>
          </a:xfrm>
        </p:spPr>
        <p:txBody>
          <a:bodyPr/>
          <a:lstStyle/>
          <a:p>
            <a:pPr algn="l"/>
            <a:r>
              <a:rPr lang="nl-NL" dirty="0"/>
              <a:t>Vind je dit goede of slechte vragen? En waarom?</a:t>
            </a:r>
          </a:p>
        </p:txBody>
      </p:sp>
      <p:sp>
        <p:nvSpPr>
          <p:cNvPr id="3" name="Tijdelijke aanduiding voor inhoud 2">
            <a:extLst>
              <a:ext uri="{FF2B5EF4-FFF2-40B4-BE49-F238E27FC236}">
                <a16:creationId xmlns:a16="http://schemas.microsoft.com/office/drawing/2014/main" id="{851C8C33-900B-4CD7-B3FE-4D3FED485E9B}"/>
              </a:ext>
            </a:extLst>
          </p:cNvPr>
          <p:cNvSpPr>
            <a:spLocks noGrp="1"/>
          </p:cNvSpPr>
          <p:nvPr>
            <p:ph idx="1"/>
          </p:nvPr>
        </p:nvSpPr>
        <p:spPr>
          <a:xfrm>
            <a:off x="2051720" y="1520788"/>
            <a:ext cx="6635080" cy="4929411"/>
          </a:xfrm>
        </p:spPr>
        <p:txBody>
          <a:bodyPr>
            <a:normAutofit fontScale="92500" lnSpcReduction="10000"/>
          </a:bodyPr>
          <a:lstStyle/>
          <a:p>
            <a:r>
              <a:rPr lang="nl-NL" sz="2400" dirty="0"/>
              <a:t>1. Wat is uw leeftijd?</a:t>
            </a:r>
          </a:p>
          <a:p>
            <a:pPr lvl="1"/>
            <a:r>
              <a:rPr lang="nl-NL" sz="2000" dirty="0"/>
              <a:t>0 - 20 jaar</a:t>
            </a:r>
          </a:p>
          <a:p>
            <a:pPr lvl="1"/>
            <a:r>
              <a:rPr lang="nl-NL" sz="2000" dirty="0"/>
              <a:t>20 - 40 jaar</a:t>
            </a:r>
          </a:p>
          <a:p>
            <a:pPr lvl="1"/>
            <a:r>
              <a:rPr lang="nl-NL" sz="2000" dirty="0"/>
              <a:t>40 - 60 jaar</a:t>
            </a:r>
          </a:p>
          <a:p>
            <a:pPr lvl="1"/>
            <a:r>
              <a:rPr lang="nl-NL" sz="2000" dirty="0"/>
              <a:t>60 jaar en ouder</a:t>
            </a:r>
          </a:p>
          <a:p>
            <a:r>
              <a:rPr lang="nl-NL" sz="2400" dirty="0"/>
              <a:t>2. Als u kinderen hebt en u gaat wel eens met hen zwemmen, vindt u dan dat het zwembad geschikt is voor uw kind?</a:t>
            </a:r>
          </a:p>
          <a:p>
            <a:pPr lvl="1"/>
            <a:r>
              <a:rPr lang="nl-NL" sz="2000" dirty="0"/>
              <a:t>Ja</a:t>
            </a:r>
          </a:p>
          <a:p>
            <a:pPr lvl="1"/>
            <a:r>
              <a:rPr lang="nl-NL" sz="2000" dirty="0"/>
              <a:t>Nee</a:t>
            </a:r>
          </a:p>
          <a:p>
            <a:r>
              <a:rPr lang="nl-NL" sz="2400" dirty="0"/>
              <a:t>3. Zult u geen gebruik maken van het binnenkort te openen squashcentrum?</a:t>
            </a:r>
          </a:p>
          <a:p>
            <a:pPr lvl="1"/>
            <a:r>
              <a:rPr lang="nl-NL" sz="2000" dirty="0"/>
              <a:t>Ja</a:t>
            </a:r>
          </a:p>
          <a:p>
            <a:pPr lvl="1"/>
            <a:r>
              <a:rPr lang="nl-NL" sz="2000" dirty="0"/>
              <a:t>Nee</a:t>
            </a:r>
          </a:p>
          <a:p>
            <a:pPr lvl="1"/>
            <a:r>
              <a:rPr lang="nl-NL" sz="2000" dirty="0"/>
              <a:t>Misschien</a:t>
            </a:r>
          </a:p>
          <a:p>
            <a:pPr marL="0" indent="0">
              <a:buNone/>
            </a:pPr>
            <a:endParaRPr lang="nl-NL" dirty="0"/>
          </a:p>
        </p:txBody>
      </p:sp>
    </p:spTree>
    <p:extLst>
      <p:ext uri="{BB962C8B-B14F-4D97-AF65-F5344CB8AC3E}">
        <p14:creationId xmlns:p14="http://schemas.microsoft.com/office/powerpoint/2010/main" val="2717254041"/>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391</TotalTime>
  <Words>981</Words>
  <Application>Microsoft Office PowerPoint</Application>
  <PresentationFormat>Diavoorstelling (4:3)</PresentationFormat>
  <Paragraphs>120</Paragraphs>
  <Slides>14</Slides>
  <Notes>12</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14</vt:i4>
      </vt:variant>
    </vt:vector>
  </HeadingPairs>
  <TitlesOfParts>
    <vt:vector size="17" baseType="lpstr">
      <vt:lpstr>Arial</vt:lpstr>
      <vt:lpstr>Calibri</vt:lpstr>
      <vt:lpstr>Kantoorthema</vt:lpstr>
      <vt:lpstr>PowerPoint-presentatie</vt:lpstr>
      <vt:lpstr>Programma</vt:lpstr>
      <vt:lpstr>Leerdoel</vt:lpstr>
      <vt:lpstr>Status van jullie groepje?</vt:lpstr>
      <vt:lpstr>Onderzoek</vt:lpstr>
      <vt:lpstr>Wat is onderzoek?</vt:lpstr>
      <vt:lpstr>Onderzoeksmethoden</vt:lpstr>
      <vt:lpstr>Enquête</vt:lpstr>
      <vt:lpstr>Vind je dit goede of slechte vragen? En waarom?</vt:lpstr>
      <vt:lpstr>Uitvoeren van de vragenlijst</vt:lpstr>
      <vt:lpstr>Aandachtspunten enquête</vt:lpstr>
      <vt:lpstr>Observeren</vt:lpstr>
      <vt:lpstr>Interview</vt:lpstr>
      <vt:lpstr>Aan de slag!</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Valerie van den Berg</cp:lastModifiedBy>
  <cp:revision>37</cp:revision>
  <dcterms:created xsi:type="dcterms:W3CDTF">2013-11-15T15:05:42Z</dcterms:created>
  <dcterms:modified xsi:type="dcterms:W3CDTF">2019-09-05T14:26:58Z</dcterms:modified>
</cp:coreProperties>
</file>